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66" r:id="rId4"/>
    <p:sldId id="258" r:id="rId5"/>
    <p:sldId id="259" r:id="rId6"/>
    <p:sldId id="260" r:id="rId7"/>
    <p:sldId id="261" r:id="rId8"/>
    <p:sldId id="263" r:id="rId9"/>
    <p:sldId id="264" r:id="rId10"/>
    <p:sldId id="265" r:id="rId11"/>
    <p:sldId id="262"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84" y="-2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B5E701-C043-4B53-92DB-48180F480C19}" type="datetimeFigureOut">
              <a:rPr lang="en-US" smtClean="0"/>
              <a:t>1/11/2020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13CF9-FE69-4072-87FC-BCD8E8704698}" type="slidenum">
              <a:rPr lang="en-US" smtClean="0"/>
              <a:t>‹#›</a:t>
            </a:fld>
            <a:endParaRPr lang="en-US"/>
          </a:p>
        </p:txBody>
      </p:sp>
    </p:spTree>
    <p:extLst>
      <p:ext uri="{BB962C8B-B14F-4D97-AF65-F5344CB8AC3E}">
        <p14:creationId xmlns:p14="http://schemas.microsoft.com/office/powerpoint/2010/main" val="3464765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theory highlights</a:t>
            </a:r>
            <a:r>
              <a:rPr lang="en-US" baseline="0" dirty="0" smtClean="0"/>
              <a:t> the development and development of individuals  as predictable. It also shows the progress and behavioral characteristics of persons at each development stage. Human growth and development is determined by factors such as temperament, heredity, and their environments.</a:t>
            </a:r>
            <a:endParaRPr lang="en-US" dirty="0"/>
          </a:p>
        </p:txBody>
      </p:sp>
      <p:sp>
        <p:nvSpPr>
          <p:cNvPr id="4" name="Slide Number Placeholder 3"/>
          <p:cNvSpPr>
            <a:spLocks noGrp="1"/>
          </p:cNvSpPr>
          <p:nvPr>
            <p:ph type="sldNum" sz="quarter" idx="10"/>
          </p:nvPr>
        </p:nvSpPr>
        <p:spPr/>
        <p:txBody>
          <a:bodyPr/>
          <a:lstStyle/>
          <a:p>
            <a:fld id="{71313CF9-FE69-4072-87FC-BCD8E8704698}" type="slidenum">
              <a:rPr lang="en-US" smtClean="0"/>
              <a:t>2</a:t>
            </a:fld>
            <a:endParaRPr lang="en-US"/>
          </a:p>
        </p:txBody>
      </p:sp>
    </p:spTree>
    <p:extLst>
      <p:ext uri="{BB962C8B-B14F-4D97-AF65-F5344CB8AC3E}">
        <p14:creationId xmlns:p14="http://schemas.microsoft.com/office/powerpoint/2010/main" val="547047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Examples of developmental nursing theories include:</a:t>
            </a:r>
          </a:p>
          <a:p>
            <a:r>
              <a:rPr lang="en-US" dirty="0" err="1" smtClean="0"/>
              <a:t>Gesselll’s</a:t>
            </a:r>
            <a:r>
              <a:rPr lang="en-US" dirty="0" smtClean="0"/>
              <a:t> theory of development.</a:t>
            </a:r>
          </a:p>
          <a:p>
            <a:r>
              <a:rPr lang="en-US" dirty="0" smtClean="0"/>
              <a:t>Erikson’s theory of psychosocial development.</a:t>
            </a:r>
          </a:p>
          <a:p>
            <a:r>
              <a:rPr lang="en-US" dirty="0" smtClean="0"/>
              <a:t>Freud’s </a:t>
            </a:r>
            <a:r>
              <a:rPr lang="en-US" dirty="0" err="1" smtClean="0"/>
              <a:t>pyschoanalytical</a:t>
            </a:r>
            <a:r>
              <a:rPr lang="en-US" dirty="0" smtClean="0"/>
              <a:t> model of personality development.</a:t>
            </a:r>
          </a:p>
          <a:p>
            <a:r>
              <a:rPr lang="en-US" dirty="0" smtClean="0"/>
              <a:t>Kohlberg’s theory of moral development.</a:t>
            </a:r>
          </a:p>
          <a:p>
            <a:r>
              <a:rPr lang="en-US" dirty="0" smtClean="0"/>
              <a:t>Piaget’s theory of cognitive development</a:t>
            </a:r>
            <a:endParaRPr lang="en-US" dirty="0"/>
          </a:p>
        </p:txBody>
      </p:sp>
      <p:sp>
        <p:nvSpPr>
          <p:cNvPr id="4" name="Slide Number Placeholder 3"/>
          <p:cNvSpPr>
            <a:spLocks noGrp="1"/>
          </p:cNvSpPr>
          <p:nvPr>
            <p:ph type="sldNum" sz="quarter" idx="10"/>
          </p:nvPr>
        </p:nvSpPr>
        <p:spPr/>
        <p:txBody>
          <a:bodyPr/>
          <a:lstStyle/>
          <a:p>
            <a:fld id="{71313CF9-FE69-4072-87FC-BCD8E8704698}" type="slidenum">
              <a:rPr lang="en-US" smtClean="0"/>
              <a:t>3</a:t>
            </a:fld>
            <a:endParaRPr lang="en-US"/>
          </a:p>
        </p:txBody>
      </p:sp>
    </p:spTree>
    <p:extLst>
      <p:ext uri="{BB962C8B-B14F-4D97-AF65-F5344CB8AC3E}">
        <p14:creationId xmlns:p14="http://schemas.microsoft.com/office/powerpoint/2010/main" val="1585760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theory ensure patient</a:t>
            </a:r>
            <a:r>
              <a:rPr lang="en-US" baseline="0" dirty="0" smtClean="0"/>
              <a:t> safety and quality care delivery. It also improves professional status of nursing practitioners since they are more knowledgeable and skilled. Lastly, it promotes communication among nurse due the availability of evidence-based information (Colley, 2003).</a:t>
            </a:r>
            <a:endParaRPr lang="en-US" dirty="0"/>
          </a:p>
        </p:txBody>
      </p:sp>
      <p:sp>
        <p:nvSpPr>
          <p:cNvPr id="4" name="Slide Number Placeholder 3"/>
          <p:cNvSpPr>
            <a:spLocks noGrp="1"/>
          </p:cNvSpPr>
          <p:nvPr>
            <p:ph type="sldNum" sz="quarter" idx="10"/>
          </p:nvPr>
        </p:nvSpPr>
        <p:spPr/>
        <p:txBody>
          <a:bodyPr/>
          <a:lstStyle/>
          <a:p>
            <a:fld id="{71313CF9-FE69-4072-87FC-BCD8E8704698}" type="slidenum">
              <a:rPr lang="en-US" smtClean="0"/>
              <a:t>4</a:t>
            </a:fld>
            <a:endParaRPr lang="en-US"/>
          </a:p>
        </p:txBody>
      </p:sp>
    </p:spTree>
    <p:extLst>
      <p:ext uri="{BB962C8B-B14F-4D97-AF65-F5344CB8AC3E}">
        <p14:creationId xmlns:p14="http://schemas.microsoft.com/office/powerpoint/2010/main" val="153241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has a framework for describing, examining,</a:t>
            </a:r>
            <a:r>
              <a:rPr lang="en-US" baseline="0" dirty="0" smtClean="0"/>
              <a:t> and appreciating human development. It also demonstrates the significance of supporting human development and how it creates foundations for future relationships. Also, it helps assess peoples’ responses to certain diseases. Conceptual model of this theory aligns with the person adaptive system using repositories of knowledge of human development (</a:t>
            </a:r>
            <a:r>
              <a:rPr lang="en-US" baseline="0" dirty="0" err="1" smtClean="0"/>
              <a:t>Soussa</a:t>
            </a:r>
            <a:r>
              <a:rPr lang="en-US" baseline="0" dirty="0" smtClean="0"/>
              <a:t> &amp; Hayman, 2002)</a:t>
            </a:r>
            <a:endParaRPr lang="en-US" dirty="0"/>
          </a:p>
        </p:txBody>
      </p:sp>
      <p:sp>
        <p:nvSpPr>
          <p:cNvPr id="4" name="Slide Number Placeholder 3"/>
          <p:cNvSpPr>
            <a:spLocks noGrp="1"/>
          </p:cNvSpPr>
          <p:nvPr>
            <p:ph type="sldNum" sz="quarter" idx="10"/>
          </p:nvPr>
        </p:nvSpPr>
        <p:spPr/>
        <p:txBody>
          <a:bodyPr/>
          <a:lstStyle/>
          <a:p>
            <a:fld id="{71313CF9-FE69-4072-87FC-BCD8E8704698}" type="slidenum">
              <a:rPr lang="en-US" smtClean="0"/>
              <a:t>5</a:t>
            </a:fld>
            <a:endParaRPr lang="en-US"/>
          </a:p>
        </p:txBody>
      </p:sp>
    </p:spTree>
    <p:extLst>
      <p:ext uri="{BB962C8B-B14F-4D97-AF65-F5344CB8AC3E}">
        <p14:creationId xmlns:p14="http://schemas.microsoft.com/office/powerpoint/2010/main" val="2081520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Person: the theory emphasizes</a:t>
            </a:r>
            <a:r>
              <a:rPr lang="en-US" baseline="0" dirty="0" smtClean="0"/>
              <a:t> on the development of persons from infancy to adulthood. Health: It shows how the health of people deteriorate from birth up to death.  Environment: It highlights that growth is determined by environmental factors. Nursing: It helps nurses prevent, predict, and identify variations within patients’ normal growth patterns.</a:t>
            </a:r>
            <a:endParaRPr lang="en-US" dirty="0"/>
          </a:p>
        </p:txBody>
      </p:sp>
      <p:sp>
        <p:nvSpPr>
          <p:cNvPr id="4" name="Slide Number Placeholder 3"/>
          <p:cNvSpPr>
            <a:spLocks noGrp="1"/>
          </p:cNvSpPr>
          <p:nvPr>
            <p:ph type="sldNum" sz="quarter" idx="10"/>
          </p:nvPr>
        </p:nvSpPr>
        <p:spPr/>
        <p:txBody>
          <a:bodyPr/>
          <a:lstStyle/>
          <a:p>
            <a:fld id="{71313CF9-FE69-4072-87FC-BCD8E8704698}" type="slidenum">
              <a:rPr lang="en-US" smtClean="0"/>
              <a:t>6</a:t>
            </a:fld>
            <a:endParaRPr lang="en-US"/>
          </a:p>
        </p:txBody>
      </p:sp>
    </p:spTree>
    <p:extLst>
      <p:ext uri="{BB962C8B-B14F-4D97-AF65-F5344CB8AC3E}">
        <p14:creationId xmlns:p14="http://schemas.microsoft.com/office/powerpoint/2010/main" val="48215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growth of</a:t>
            </a:r>
            <a:r>
              <a:rPr lang="en-US" baseline="0" dirty="0" smtClean="0"/>
              <a:t> a baby can be compared with the existing norms to determine whether they are growing normally. In this regard, the aging and transition from childhood to adulthood can be monitored.</a:t>
            </a:r>
            <a:endParaRPr lang="en-US" dirty="0"/>
          </a:p>
        </p:txBody>
      </p:sp>
      <p:sp>
        <p:nvSpPr>
          <p:cNvPr id="4" name="Slide Number Placeholder 3"/>
          <p:cNvSpPr>
            <a:spLocks noGrp="1"/>
          </p:cNvSpPr>
          <p:nvPr>
            <p:ph type="sldNum" sz="quarter" idx="10"/>
          </p:nvPr>
        </p:nvSpPr>
        <p:spPr/>
        <p:txBody>
          <a:bodyPr/>
          <a:lstStyle/>
          <a:p>
            <a:fld id="{71313CF9-FE69-4072-87FC-BCD8E8704698}" type="slidenum">
              <a:rPr lang="en-US" smtClean="0"/>
              <a:t>7</a:t>
            </a:fld>
            <a:endParaRPr lang="en-US"/>
          </a:p>
        </p:txBody>
      </p:sp>
    </p:spTree>
    <p:extLst>
      <p:ext uri="{BB962C8B-B14F-4D97-AF65-F5344CB8AC3E}">
        <p14:creationId xmlns:p14="http://schemas.microsoft.com/office/powerpoint/2010/main" val="2403946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Sequential development is witnessed in fetuses</a:t>
            </a:r>
            <a:r>
              <a:rPr lang="en-US" baseline="0" dirty="0" smtClean="0"/>
              <a:t> since it follows a fixed pattern that encompasses multiple organ systems. This examples align with the </a:t>
            </a:r>
            <a:r>
              <a:rPr lang="en-US" baseline="0" dirty="0" err="1" smtClean="0"/>
              <a:t>cephalocaudal</a:t>
            </a:r>
            <a:r>
              <a:rPr lang="en-US" baseline="0" dirty="0" smtClean="0"/>
              <a:t> pattern that shows that growth occurs from the top to the bottom. It also follows the </a:t>
            </a:r>
            <a:r>
              <a:rPr lang="en-US" baseline="0" dirty="0" err="1" smtClean="0"/>
              <a:t>proximodistal</a:t>
            </a:r>
            <a:r>
              <a:rPr lang="en-US" baseline="0" dirty="0" smtClean="0"/>
              <a:t> pattern that shows that growth starts at the center and move further sideways.</a:t>
            </a:r>
            <a:endParaRPr lang="en-US" dirty="0"/>
          </a:p>
        </p:txBody>
      </p:sp>
      <p:sp>
        <p:nvSpPr>
          <p:cNvPr id="4" name="Slide Number Placeholder 3"/>
          <p:cNvSpPr>
            <a:spLocks noGrp="1"/>
          </p:cNvSpPr>
          <p:nvPr>
            <p:ph type="sldNum" sz="quarter" idx="10"/>
          </p:nvPr>
        </p:nvSpPr>
        <p:spPr/>
        <p:txBody>
          <a:bodyPr/>
          <a:lstStyle/>
          <a:p>
            <a:fld id="{71313CF9-FE69-4072-87FC-BCD8E8704698}" type="slidenum">
              <a:rPr lang="en-US" smtClean="0"/>
              <a:t>8</a:t>
            </a:fld>
            <a:endParaRPr lang="en-US"/>
          </a:p>
        </p:txBody>
      </p:sp>
    </p:spTree>
    <p:extLst>
      <p:ext uri="{BB962C8B-B14F-4D97-AF65-F5344CB8AC3E}">
        <p14:creationId xmlns:p14="http://schemas.microsoft.com/office/powerpoint/2010/main" val="1588189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Adults</a:t>
            </a:r>
            <a:r>
              <a:rPr lang="en-US" baseline="0" dirty="0" smtClean="0"/>
              <a:t> and infants respond differently to the environment due to variations in emotional development. Temperament of adults and infants vary since they are at different stages of development.  Also, different children respond to the environment depend on the conditions within their environment. </a:t>
            </a:r>
            <a:endParaRPr lang="en-US" dirty="0"/>
          </a:p>
        </p:txBody>
      </p:sp>
      <p:sp>
        <p:nvSpPr>
          <p:cNvPr id="4" name="Slide Number Placeholder 3"/>
          <p:cNvSpPr>
            <a:spLocks noGrp="1"/>
          </p:cNvSpPr>
          <p:nvPr>
            <p:ph type="sldNum" sz="quarter" idx="10"/>
          </p:nvPr>
        </p:nvSpPr>
        <p:spPr/>
        <p:txBody>
          <a:bodyPr/>
          <a:lstStyle/>
          <a:p>
            <a:fld id="{71313CF9-FE69-4072-87FC-BCD8E8704698}" type="slidenum">
              <a:rPr lang="en-US" smtClean="0"/>
              <a:t>9</a:t>
            </a:fld>
            <a:endParaRPr lang="en-US"/>
          </a:p>
        </p:txBody>
      </p:sp>
    </p:spTree>
    <p:extLst>
      <p:ext uri="{BB962C8B-B14F-4D97-AF65-F5344CB8AC3E}">
        <p14:creationId xmlns:p14="http://schemas.microsoft.com/office/powerpoint/2010/main" val="1662137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Easygoing</a:t>
            </a:r>
            <a:r>
              <a:rPr lang="en-US" baseline="0" dirty="0" smtClean="0"/>
              <a:t> children are predictable and adaptable to changes in their environment. Difficult children are highly irritable and show irregularities in their behavioral characteristics. Slow children exhibit mild emotional intensity since they are resistant to changes in their environment.</a:t>
            </a:r>
            <a:endParaRPr lang="en-US" dirty="0"/>
          </a:p>
        </p:txBody>
      </p:sp>
      <p:sp>
        <p:nvSpPr>
          <p:cNvPr id="4" name="Slide Number Placeholder 3"/>
          <p:cNvSpPr>
            <a:spLocks noGrp="1"/>
          </p:cNvSpPr>
          <p:nvPr>
            <p:ph type="sldNum" sz="quarter" idx="10"/>
          </p:nvPr>
        </p:nvSpPr>
        <p:spPr/>
        <p:txBody>
          <a:bodyPr/>
          <a:lstStyle/>
          <a:p>
            <a:fld id="{71313CF9-FE69-4072-87FC-BCD8E8704698}" type="slidenum">
              <a:rPr lang="en-US" smtClean="0"/>
              <a:t>10</a:t>
            </a:fld>
            <a:endParaRPr lang="en-US"/>
          </a:p>
        </p:txBody>
      </p:sp>
    </p:spTree>
    <p:extLst>
      <p:ext uri="{BB962C8B-B14F-4D97-AF65-F5344CB8AC3E}">
        <p14:creationId xmlns:p14="http://schemas.microsoft.com/office/powerpoint/2010/main" val="7400012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examples above</a:t>
            </a:r>
            <a:r>
              <a:rPr lang="en-US" baseline="0" dirty="0" smtClean="0"/>
              <a:t> shows that development sequence can be influenced by environmental factors. Optimal growth is only possible when the environmental conditions are favorable. Nurses can predict and compare changes in infants with predetermined development measurements. They also demonstrate that growth happen unconsciously and depend on emotional factors.</a:t>
            </a:r>
            <a:endParaRPr lang="en-US" dirty="0"/>
          </a:p>
        </p:txBody>
      </p:sp>
      <p:sp>
        <p:nvSpPr>
          <p:cNvPr id="4" name="Slide Number Placeholder 3"/>
          <p:cNvSpPr>
            <a:spLocks noGrp="1"/>
          </p:cNvSpPr>
          <p:nvPr>
            <p:ph type="sldNum" sz="quarter" idx="10"/>
          </p:nvPr>
        </p:nvSpPr>
        <p:spPr/>
        <p:txBody>
          <a:bodyPr/>
          <a:lstStyle/>
          <a:p>
            <a:fld id="{71313CF9-FE69-4072-87FC-BCD8E8704698}" type="slidenum">
              <a:rPr lang="en-US" smtClean="0"/>
              <a:t>11</a:t>
            </a:fld>
            <a:endParaRPr lang="en-US"/>
          </a:p>
        </p:txBody>
      </p:sp>
    </p:spTree>
    <p:extLst>
      <p:ext uri="{BB962C8B-B14F-4D97-AF65-F5344CB8AC3E}">
        <p14:creationId xmlns:p14="http://schemas.microsoft.com/office/powerpoint/2010/main" val="4128449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A684B04D-FF44-4191-BE26-1826C056FCB7}" type="datetimeFigureOut">
              <a:rPr lang="en-US" smtClean="0"/>
              <a:t>1/11/2020</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8B62D423-6FA9-40C9-9185-832372F1D15F}"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684B04D-FF44-4191-BE26-1826C056FCB7}" type="datetimeFigureOut">
              <a:rPr lang="en-US" smtClean="0"/>
              <a:t>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62D423-6FA9-40C9-9185-832372F1D15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84B04D-FF44-4191-BE26-1826C056FCB7}" type="datetimeFigureOut">
              <a:rPr lang="en-US" smtClean="0"/>
              <a:t>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62D423-6FA9-40C9-9185-832372F1D15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684B04D-FF44-4191-BE26-1826C056FCB7}" type="datetimeFigureOut">
              <a:rPr lang="en-US" smtClean="0"/>
              <a:t>1/11/2020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62D423-6FA9-40C9-9185-832372F1D15F}"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684B04D-FF44-4191-BE26-1826C056FCB7}" type="datetimeFigureOut">
              <a:rPr lang="en-US" smtClean="0"/>
              <a:t>1/11/2020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62D423-6FA9-40C9-9185-832372F1D15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84B04D-FF44-4191-BE26-1826C056FCB7}" type="datetimeFigureOut">
              <a:rPr lang="en-US" smtClean="0"/>
              <a:t>1/11/2020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62D423-6FA9-40C9-9185-832372F1D15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84B04D-FF44-4191-BE26-1826C056FCB7}" type="datetimeFigureOut">
              <a:rPr lang="en-US" smtClean="0"/>
              <a:t>1/11/2020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62D423-6FA9-40C9-9185-832372F1D15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684B04D-FF44-4191-BE26-1826C056FCB7}" type="datetimeFigureOut">
              <a:rPr lang="en-US" smtClean="0"/>
              <a:t>1/11/2020</a:t>
            </a:fld>
            <a:endParaRPr lang="en-US"/>
          </a:p>
        </p:txBody>
      </p:sp>
      <p:sp>
        <p:nvSpPr>
          <p:cNvPr id="7" name="Slide Number Placeholder 6"/>
          <p:cNvSpPr>
            <a:spLocks noGrp="1"/>
          </p:cNvSpPr>
          <p:nvPr>
            <p:ph type="sldNum" sz="quarter" idx="12"/>
          </p:nvPr>
        </p:nvSpPr>
        <p:spPr/>
        <p:txBody>
          <a:bodyPr/>
          <a:lstStyle/>
          <a:p>
            <a:fld id="{8B62D423-6FA9-40C9-9185-832372F1D15F}"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84B04D-FF44-4191-BE26-1826C056FCB7}" type="datetimeFigureOut">
              <a:rPr lang="en-US" smtClean="0"/>
              <a:t>1/11/2020</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8B62D423-6FA9-40C9-9185-832372F1D15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84B04D-FF44-4191-BE26-1826C056FCB7}" type="datetimeFigureOut">
              <a:rPr lang="en-US" smtClean="0"/>
              <a:t>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62D423-6FA9-40C9-9185-832372F1D15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84B04D-FF44-4191-BE26-1826C056FCB7}" type="datetimeFigureOut">
              <a:rPr lang="en-US" smtClean="0"/>
              <a:t>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62D423-6FA9-40C9-9185-832372F1D15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A684B04D-FF44-4191-BE26-1826C056FCB7}" type="datetimeFigureOut">
              <a:rPr lang="en-US" smtClean="0"/>
              <a:t>1/11/2020</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8B62D423-6FA9-40C9-9185-832372F1D15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Nursing Theories </a:t>
            </a:r>
            <a:endParaRPr lang="en-US" dirty="0"/>
          </a:p>
        </p:txBody>
      </p:sp>
      <p:sp>
        <p:nvSpPr>
          <p:cNvPr id="3" name="Subtitle 2"/>
          <p:cNvSpPr>
            <a:spLocks noGrp="1"/>
          </p:cNvSpPr>
          <p:nvPr>
            <p:ph type="subTitle" idx="1"/>
          </p:nvPr>
        </p:nvSpPr>
        <p:spPr/>
        <p:txBody>
          <a:bodyPr/>
          <a:lstStyle/>
          <a:p>
            <a:r>
              <a:rPr lang="en-US" dirty="0" smtClean="0"/>
              <a:t>Developmental Nursing Theory</a:t>
            </a:r>
            <a:endParaRPr lang="en-US" dirty="0"/>
          </a:p>
        </p:txBody>
      </p:sp>
    </p:spTree>
    <p:extLst>
      <p:ext uri="{BB962C8B-B14F-4D97-AF65-F5344CB8AC3E}">
        <p14:creationId xmlns:p14="http://schemas.microsoft.com/office/powerpoint/2010/main" val="1731515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smtClean="0"/>
              <a:t>Growth and development of humans.</a:t>
            </a:r>
          </a:p>
          <a:p>
            <a:r>
              <a:rPr lang="en-US" dirty="0" smtClean="0"/>
              <a:t>Behaviors of humans.</a:t>
            </a:r>
          </a:p>
          <a:p>
            <a:r>
              <a:rPr lang="en-US" dirty="0" smtClean="0"/>
              <a:t>Genetic, emotional and physical factors.</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581400"/>
            <a:ext cx="3333750" cy="188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3816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lstStyle/>
          <a:p>
            <a:r>
              <a:rPr lang="en-US" dirty="0" err="1" smtClean="0"/>
              <a:t>Gesselll’s</a:t>
            </a:r>
            <a:r>
              <a:rPr lang="en-US" dirty="0" smtClean="0"/>
              <a:t> theory of development.</a:t>
            </a:r>
          </a:p>
          <a:p>
            <a:r>
              <a:rPr lang="en-US" dirty="0" smtClean="0"/>
              <a:t>Erikson’s theory of psychosocial development.</a:t>
            </a:r>
          </a:p>
          <a:p>
            <a:r>
              <a:rPr lang="en-US" dirty="0" smtClean="0"/>
              <a:t>Freud’s </a:t>
            </a:r>
            <a:r>
              <a:rPr lang="en-US" dirty="0" err="1" smtClean="0"/>
              <a:t>pyschoanalytical</a:t>
            </a:r>
            <a:r>
              <a:rPr lang="en-US" dirty="0" smtClean="0"/>
              <a:t> model of personality development.</a:t>
            </a:r>
          </a:p>
          <a:p>
            <a:r>
              <a:rPr lang="en-US" dirty="0" smtClean="0"/>
              <a:t>Kohlberg’s theory of moral development.</a:t>
            </a:r>
          </a:p>
          <a:p>
            <a:r>
              <a:rPr lang="en-US" dirty="0" smtClean="0"/>
              <a:t>Piaget’s theory of cognitive development. </a:t>
            </a:r>
            <a:endParaRPr lang="en-US" dirty="0"/>
          </a:p>
        </p:txBody>
      </p:sp>
    </p:spTree>
    <p:extLst>
      <p:ext uri="{BB962C8B-B14F-4D97-AF65-F5344CB8AC3E}">
        <p14:creationId xmlns:p14="http://schemas.microsoft.com/office/powerpoint/2010/main" val="3372345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Efficacy to in Nursing Practice</a:t>
            </a:r>
            <a:endParaRPr lang="en-US" dirty="0"/>
          </a:p>
        </p:txBody>
      </p:sp>
      <p:sp>
        <p:nvSpPr>
          <p:cNvPr id="3" name="Content Placeholder 2"/>
          <p:cNvSpPr>
            <a:spLocks noGrp="1"/>
          </p:cNvSpPr>
          <p:nvPr>
            <p:ph idx="1"/>
          </p:nvPr>
        </p:nvSpPr>
        <p:spPr/>
        <p:txBody>
          <a:bodyPr/>
          <a:lstStyle/>
          <a:p>
            <a:r>
              <a:rPr lang="en-US" dirty="0" smtClean="0"/>
              <a:t>Promotes patient-centered care.</a:t>
            </a:r>
          </a:p>
          <a:p>
            <a:r>
              <a:rPr lang="en-US" dirty="0" smtClean="0"/>
              <a:t>It equips nurses with relevant nursing skills and knowledge. </a:t>
            </a:r>
          </a:p>
          <a:p>
            <a:r>
              <a:rPr lang="en-US" dirty="0" smtClean="0"/>
              <a:t>Enhanced professional status.</a:t>
            </a:r>
          </a:p>
          <a:p>
            <a:r>
              <a:rPr lang="en-US" dirty="0" smtClean="0"/>
              <a:t>Improved communication.</a:t>
            </a:r>
            <a:endParaRPr lang="en-US"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2400" y="4495800"/>
            <a:ext cx="3276601"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9688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Proof of the Conceptual Model</a:t>
            </a:r>
            <a:endParaRPr lang="en-US" dirty="0"/>
          </a:p>
        </p:txBody>
      </p:sp>
      <p:sp>
        <p:nvSpPr>
          <p:cNvPr id="3" name="Content Placeholder 2"/>
          <p:cNvSpPr>
            <a:spLocks noGrp="1"/>
          </p:cNvSpPr>
          <p:nvPr>
            <p:ph idx="1"/>
          </p:nvPr>
        </p:nvSpPr>
        <p:spPr/>
        <p:txBody>
          <a:bodyPr/>
          <a:lstStyle/>
          <a:p>
            <a:r>
              <a:rPr lang="en-US" dirty="0" smtClean="0"/>
              <a:t>Framework for describing, examining, and appreciating.</a:t>
            </a:r>
          </a:p>
          <a:p>
            <a:r>
              <a:rPr lang="en-US" dirty="0" smtClean="0"/>
              <a:t>Significance of supporting human development.</a:t>
            </a:r>
          </a:p>
          <a:p>
            <a:r>
              <a:rPr lang="en-US" dirty="0" smtClean="0"/>
              <a:t>Foundations of long-term relationships. </a:t>
            </a:r>
          </a:p>
          <a:p>
            <a:r>
              <a:rPr lang="en-US" dirty="0" smtClean="0"/>
              <a:t>Assessment of response to certain diseases.</a:t>
            </a:r>
            <a:endParaRPr lang="en-US" dirty="0"/>
          </a:p>
        </p:txBody>
      </p:sp>
    </p:spTree>
    <p:extLst>
      <p:ext uri="{BB962C8B-B14F-4D97-AF65-F5344CB8AC3E}">
        <p14:creationId xmlns:p14="http://schemas.microsoft.com/office/powerpoint/2010/main" val="2543868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Four Meta-paradigm Concepts</a:t>
            </a:r>
            <a:endParaRPr lang="en-US" dirty="0"/>
          </a:p>
        </p:txBody>
      </p:sp>
      <p:sp>
        <p:nvSpPr>
          <p:cNvPr id="3" name="Content Placeholder 2"/>
          <p:cNvSpPr>
            <a:spLocks noGrp="1"/>
          </p:cNvSpPr>
          <p:nvPr>
            <p:ph idx="1"/>
          </p:nvPr>
        </p:nvSpPr>
        <p:spPr/>
        <p:txBody>
          <a:bodyPr/>
          <a:lstStyle/>
          <a:p>
            <a:r>
              <a:rPr lang="en-US" dirty="0" smtClean="0"/>
              <a:t>Person. </a:t>
            </a:r>
          </a:p>
          <a:p>
            <a:r>
              <a:rPr lang="en-US" dirty="0" smtClean="0"/>
              <a:t>Health.</a:t>
            </a:r>
          </a:p>
          <a:p>
            <a:r>
              <a:rPr lang="en-US" dirty="0" smtClean="0"/>
              <a:t>Environment.</a:t>
            </a:r>
          </a:p>
          <a:p>
            <a:r>
              <a:rPr lang="en-US" dirty="0" smtClean="0"/>
              <a:t>Nursing. </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2438400"/>
            <a:ext cx="41910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0317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Evidence-Based Examples: Baby’s Development</a:t>
            </a:r>
            <a:endParaRPr lang="en-US" dirty="0"/>
          </a:p>
        </p:txBody>
      </p:sp>
      <p:sp>
        <p:nvSpPr>
          <p:cNvPr id="3" name="Content Placeholder 2"/>
          <p:cNvSpPr>
            <a:spLocks noGrp="1"/>
          </p:cNvSpPr>
          <p:nvPr>
            <p:ph idx="1"/>
          </p:nvPr>
        </p:nvSpPr>
        <p:spPr/>
        <p:txBody>
          <a:bodyPr/>
          <a:lstStyle/>
          <a:p>
            <a:r>
              <a:rPr lang="en-US" dirty="0" smtClean="0"/>
              <a:t>Comparison of a baby’s growth rate against the existing norms. </a:t>
            </a:r>
          </a:p>
          <a:p>
            <a:r>
              <a:rPr lang="en-US" dirty="0" smtClean="0"/>
              <a:t>Aging of physical bodies.</a:t>
            </a:r>
          </a:p>
          <a:p>
            <a:r>
              <a:rPr lang="en-US" dirty="0" smtClean="0"/>
              <a:t>Transition from infancy, adolescence, to adulthood.</a:t>
            </a:r>
          </a:p>
          <a:p>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0870" y="4114800"/>
            <a:ext cx="409575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3985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Sequential Development Example</a:t>
            </a:r>
            <a:endParaRPr lang="en-US" dirty="0"/>
          </a:p>
        </p:txBody>
      </p:sp>
      <p:sp>
        <p:nvSpPr>
          <p:cNvPr id="3" name="Content Placeholder 2"/>
          <p:cNvSpPr>
            <a:spLocks noGrp="1"/>
          </p:cNvSpPr>
          <p:nvPr>
            <p:ph idx="1"/>
          </p:nvPr>
        </p:nvSpPr>
        <p:spPr/>
        <p:txBody>
          <a:bodyPr/>
          <a:lstStyle/>
          <a:p>
            <a:r>
              <a:rPr lang="en-US" dirty="0" smtClean="0"/>
              <a:t>Fetus development.</a:t>
            </a:r>
          </a:p>
          <a:p>
            <a:r>
              <a:rPr lang="en-US" dirty="0" err="1" smtClean="0"/>
              <a:t>Cephalocaudal</a:t>
            </a:r>
            <a:r>
              <a:rPr lang="en-US" dirty="0" smtClean="0"/>
              <a:t> development.</a:t>
            </a:r>
          </a:p>
          <a:p>
            <a:r>
              <a:rPr lang="en-US" dirty="0" err="1" smtClean="0"/>
              <a:t>Proximodistal</a:t>
            </a:r>
            <a:r>
              <a:rPr lang="en-US" dirty="0" smtClean="0"/>
              <a:t> development.</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657600"/>
            <a:ext cx="48768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9996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Responsiveness to the Environment Example </a:t>
            </a:r>
            <a:endParaRPr lang="en-US" dirty="0"/>
          </a:p>
        </p:txBody>
      </p:sp>
      <p:sp>
        <p:nvSpPr>
          <p:cNvPr id="3" name="Content Placeholder 2"/>
          <p:cNvSpPr>
            <a:spLocks noGrp="1"/>
          </p:cNvSpPr>
          <p:nvPr>
            <p:ph idx="1"/>
          </p:nvPr>
        </p:nvSpPr>
        <p:spPr/>
        <p:txBody>
          <a:bodyPr/>
          <a:lstStyle/>
          <a:p>
            <a:r>
              <a:rPr lang="en-US" dirty="0" smtClean="0"/>
              <a:t>Differences in response to the environment.</a:t>
            </a:r>
          </a:p>
          <a:p>
            <a:r>
              <a:rPr lang="en-US" dirty="0" smtClean="0"/>
              <a:t>Adult v. infant.</a:t>
            </a:r>
          </a:p>
          <a:p>
            <a:r>
              <a:rPr lang="en-US" dirty="0" smtClean="0"/>
              <a:t>Infant v. infant. </a:t>
            </a:r>
          </a:p>
          <a:p>
            <a:r>
              <a:rPr lang="en-US" dirty="0" smtClean="0"/>
              <a:t>Temperament. </a:t>
            </a:r>
          </a:p>
          <a:p>
            <a:pPr marL="0" indent="0">
              <a:buNone/>
            </a:pP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2769475"/>
            <a:ext cx="3405187" cy="260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7006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Easygoing children.</a:t>
            </a:r>
          </a:p>
          <a:p>
            <a:r>
              <a:rPr lang="en-US" dirty="0" smtClean="0"/>
              <a:t>Difficult children. </a:t>
            </a:r>
          </a:p>
          <a:p>
            <a:r>
              <a:rPr lang="en-US" dirty="0" smtClean="0"/>
              <a:t>Slow children.</a:t>
            </a:r>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3657600"/>
            <a:ext cx="3714750" cy="209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9636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and Rationale </a:t>
            </a:r>
            <a:endParaRPr lang="en-US" dirty="0"/>
          </a:p>
        </p:txBody>
      </p:sp>
      <p:sp>
        <p:nvSpPr>
          <p:cNvPr id="3" name="Content Placeholder 2"/>
          <p:cNvSpPr>
            <a:spLocks noGrp="1"/>
          </p:cNvSpPr>
          <p:nvPr>
            <p:ph idx="1"/>
          </p:nvPr>
        </p:nvSpPr>
        <p:spPr/>
        <p:txBody>
          <a:bodyPr/>
          <a:lstStyle/>
          <a:p>
            <a:r>
              <a:rPr lang="en-US" dirty="0" smtClean="0"/>
              <a:t>Environmental factors. </a:t>
            </a:r>
          </a:p>
          <a:p>
            <a:r>
              <a:rPr lang="en-US" dirty="0" smtClean="0"/>
              <a:t>Optimal growth.</a:t>
            </a:r>
          </a:p>
          <a:p>
            <a:r>
              <a:rPr lang="en-US" dirty="0" smtClean="0"/>
              <a:t>Prediction and comparison of changes.</a:t>
            </a:r>
          </a:p>
          <a:p>
            <a:r>
              <a:rPr lang="en-US" dirty="0" smtClean="0"/>
              <a:t>Unconscious and emotion-driven.</a:t>
            </a:r>
            <a:endParaRPr lang="en-US" dirty="0"/>
          </a:p>
        </p:txBody>
      </p:sp>
    </p:spTree>
    <p:extLst>
      <p:ext uri="{BB962C8B-B14F-4D97-AF65-F5344CB8AC3E}">
        <p14:creationId xmlns:p14="http://schemas.microsoft.com/office/powerpoint/2010/main" val="2317962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pPr marL="68580" indent="0">
              <a:buNone/>
            </a:pPr>
            <a:r>
              <a:rPr lang="en-US" dirty="0" smtClean="0"/>
              <a:t>Colley, S. </a:t>
            </a:r>
            <a:r>
              <a:rPr lang="en-US" dirty="0"/>
              <a:t>(2003) Nursing theory: its importance to practice. </a:t>
            </a:r>
            <a:r>
              <a:rPr lang="en-US" i="1" dirty="0"/>
              <a:t>Nursing </a:t>
            </a:r>
            <a:r>
              <a:rPr lang="en-US" i="1" dirty="0" smtClean="0"/>
              <a:t>Standard</a:t>
            </a:r>
            <a:r>
              <a:rPr lang="en-US" dirty="0" smtClean="0"/>
              <a:t>, </a:t>
            </a:r>
            <a:r>
              <a:rPr lang="en-US" dirty="0"/>
              <a:t>17, 46, 33-37. </a:t>
            </a:r>
            <a:endParaRPr lang="en-US" dirty="0" smtClean="0"/>
          </a:p>
          <a:p>
            <a:pPr marL="68580" indent="0">
              <a:buNone/>
            </a:pPr>
            <a:r>
              <a:rPr lang="en-US" dirty="0" err="1" smtClean="0"/>
              <a:t>Soussa</a:t>
            </a:r>
            <a:r>
              <a:rPr lang="en-US" dirty="0" smtClean="0"/>
              <a:t>, D. V. &amp; Hayman, L. L. (2002), Nursing theory development. </a:t>
            </a:r>
            <a:r>
              <a:rPr lang="en-US" i="1" dirty="0" smtClean="0"/>
              <a:t>Online Brazilian Journal of Nursing,</a:t>
            </a:r>
            <a:r>
              <a:rPr lang="en-US" dirty="0" smtClean="0"/>
              <a:t> 1(1), 2-9. </a:t>
            </a:r>
            <a:endParaRPr lang="en-US" dirty="0"/>
          </a:p>
        </p:txBody>
      </p:sp>
    </p:spTree>
    <p:extLst>
      <p:ext uri="{BB962C8B-B14F-4D97-AF65-F5344CB8AC3E}">
        <p14:creationId xmlns:p14="http://schemas.microsoft.com/office/powerpoint/2010/main" val="42330789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100</TotalTime>
  <Words>771</Words>
  <Application>Microsoft Office PowerPoint</Application>
  <PresentationFormat>On-screen Show (4:3)</PresentationFormat>
  <Paragraphs>77</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Austin</vt:lpstr>
      <vt:lpstr>Nursing Theories </vt:lpstr>
      <vt:lpstr>Overview</vt:lpstr>
      <vt:lpstr>Examples</vt:lpstr>
      <vt:lpstr>Efficacy to in Nursing Practice</vt:lpstr>
      <vt:lpstr>Proof of the Conceptual Model</vt:lpstr>
      <vt:lpstr>Four Meta-paradigm Concepts</vt:lpstr>
      <vt:lpstr>Evidence-Based Examples: Baby’s Development</vt:lpstr>
      <vt:lpstr>Sequential Development Example</vt:lpstr>
      <vt:lpstr>Responsiveness to the Environment Example </vt:lpstr>
      <vt:lpstr>Cont.</vt:lpstr>
      <vt:lpstr>Support and Rationale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Nursing Theories</dc:title>
  <dc:creator>Windows User</dc:creator>
  <cp:lastModifiedBy>Windows User</cp:lastModifiedBy>
  <cp:revision>11</cp:revision>
  <dcterms:created xsi:type="dcterms:W3CDTF">2020-01-11T12:21:55Z</dcterms:created>
  <dcterms:modified xsi:type="dcterms:W3CDTF">2020-01-11T14:02:42Z</dcterms:modified>
</cp:coreProperties>
</file>